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425" autoAdjust="0"/>
    <p:restoredTop sz="94660"/>
  </p:normalViewPr>
  <p:slideViewPr>
    <p:cSldViewPr snapToGrid="0">
      <p:cViewPr varScale="1">
        <p:scale>
          <a:sx n="91" d="100"/>
          <a:sy n="91" d="100"/>
        </p:scale>
        <p:origin x="66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41573F-A8FF-078A-A5C5-CB2C23700F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A14C35-B13B-92C8-A183-3D04108E2D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7BE06E-B5A3-A27B-7F2C-C403D48FBB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0FA8C-3BFA-4104-AC02-0EDAE94AB61F}" type="datetimeFigureOut">
              <a:rPr lang="en-GB" smtClean="0"/>
              <a:t>23/01/2024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44BDD1-8031-BEA8-156A-FCE74FFD04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D75670-557C-4A06-E137-17DB2F9677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19A8D-3E76-4C69-9C8F-D472B329A3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7423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D77137-B4EC-D7F7-9208-0677AEECB4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58C3504-CC9F-1D8C-0374-F246EF9717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38B692-775A-6981-E7EE-E4029050B7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0FA8C-3BFA-4104-AC02-0EDAE94AB61F}" type="datetimeFigureOut">
              <a:rPr lang="en-GB" smtClean="0"/>
              <a:t>23/01/2024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71BA33-1409-0E54-2BFA-223F84D23A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C44425-694D-A5D2-05EB-ACC4D7ADEC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19A8D-3E76-4C69-9C8F-D472B329A3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759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4FAB4EF-E80E-9A67-D434-4F3F970E55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2E2252-8EDF-F356-830D-11B279183D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0DCD1C-F6B1-5CCE-EEBA-19FD511448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0FA8C-3BFA-4104-AC02-0EDAE94AB61F}" type="datetimeFigureOut">
              <a:rPr lang="en-GB" smtClean="0"/>
              <a:t>23/01/2024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B05430-3F76-712E-5928-18CEBEA226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09BCEB-B51D-E10D-F9CF-83B035CFBB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19A8D-3E76-4C69-9C8F-D472B329A3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0287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D373E4-174A-FE87-0555-2FCDF1D830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B8F64E-1F22-64D9-20B2-54B2368CD9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F042DA-E341-525C-2A90-61B1CFC5A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0FA8C-3BFA-4104-AC02-0EDAE94AB61F}" type="datetimeFigureOut">
              <a:rPr lang="en-GB" smtClean="0"/>
              <a:t>23/01/2024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5D077D-F4D5-CBA2-2E18-DA4F10815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C8D6B6-7A3D-D51B-BED7-BD5E7FCC53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19A8D-3E76-4C69-9C8F-D472B329A3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7783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2DA7A0-E890-13E8-9104-DA7FC2447E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15A079-653C-C2D4-A903-ECD231CF5E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5E92EE-3451-E6E7-4830-A04C1FDAD3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0FA8C-3BFA-4104-AC02-0EDAE94AB61F}" type="datetimeFigureOut">
              <a:rPr lang="en-GB" smtClean="0"/>
              <a:t>23/01/2024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F11C7F-6A4C-340E-BAA9-519DCB0F1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E1B233-B2CF-3D06-1216-82B96A4FAC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19A8D-3E76-4C69-9C8F-D472B329A3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4379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41C7CA-F047-D062-CB1A-51AE6B5A3E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81ADB7-1A84-D8D0-ACA1-8338A7E235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878D9D3-7D02-4F0B-5D42-6E74C7B99C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174B1E-9C00-2EAB-E652-38CB0B3B36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0FA8C-3BFA-4104-AC02-0EDAE94AB61F}" type="datetimeFigureOut">
              <a:rPr lang="en-GB" smtClean="0"/>
              <a:t>23/01/2024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125DFE-02B1-31E4-44C6-467CAA397C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469C2D-E1BD-0861-EBE1-1365314EC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19A8D-3E76-4C69-9C8F-D472B329A3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8692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7BBC6B-E5DE-513E-90B0-AABB3D3CEC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03DC60-622F-E675-AC8C-1F8887F7A9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141426-978F-05B9-1B4B-9E5244B8CA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FA0FD78-FA22-F67F-16D3-0D64B74E3B9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8A7B2A6-A98F-3DE9-3186-EFA196DA05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C88187E-EA08-EDE2-9D39-0CC32BB642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0FA8C-3BFA-4104-AC02-0EDAE94AB61F}" type="datetimeFigureOut">
              <a:rPr lang="en-GB" smtClean="0"/>
              <a:t>23/01/2024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7D651C0-AE87-61BA-1503-4008B9F2E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FC6BBC1-405C-6515-3607-290534B4AA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19A8D-3E76-4C69-9C8F-D472B329A3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2103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2652C1-4B99-E040-3301-275DB295DE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BE69137-BC4C-A3A2-85E1-9519F73FC3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0FA8C-3BFA-4104-AC02-0EDAE94AB61F}" type="datetimeFigureOut">
              <a:rPr lang="en-GB" smtClean="0"/>
              <a:t>23/01/2024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38844D4-0B78-9E09-F6C3-E10A4DC7C4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20D2160-1000-C683-6B58-A2338AAD97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19A8D-3E76-4C69-9C8F-D472B329A3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072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D64C6DA-1E41-70D7-4D2F-6BFAFEA04F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0FA8C-3BFA-4104-AC02-0EDAE94AB61F}" type="datetimeFigureOut">
              <a:rPr lang="en-GB" smtClean="0"/>
              <a:t>23/01/2024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0A57DBC-142B-160B-761D-793819A85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3EA583-FCD2-0EF8-D2F0-00286441A5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19A8D-3E76-4C69-9C8F-D472B329A3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08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1CDF52-A2F9-6B67-2CD7-3CF9BBF4EA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98B3A8-F311-CC70-F940-F6B47F7F96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653E49-1387-583A-2B6C-46C9444A21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39E7ED-BFC0-B457-ECF3-C0513E269F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0FA8C-3BFA-4104-AC02-0EDAE94AB61F}" type="datetimeFigureOut">
              <a:rPr lang="en-GB" smtClean="0"/>
              <a:t>23/01/2024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A1207D-4BD8-81C9-62A9-C607F4DDB3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0BF715-D80E-F01A-6ED3-DC1B79979F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19A8D-3E76-4C69-9C8F-D472B329A3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5374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0CE215-02B9-9006-E2CD-45BADA38EB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B309A76-4F0E-5F83-6458-7562810B627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DC95D9-212C-6AAA-3BD9-A09BC9F470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D3B17C-0BBD-B766-CC3C-DCB719F729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0FA8C-3BFA-4104-AC02-0EDAE94AB61F}" type="datetimeFigureOut">
              <a:rPr lang="en-GB" smtClean="0"/>
              <a:t>23/01/2024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6C8317-C61C-D30D-3674-5556199EA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60675C-990A-9D7E-3678-BEFBB8B0B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19A8D-3E76-4C69-9C8F-D472B329A3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644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C8FDC1-06AB-09D9-51E0-CE9DF2E3F0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BC2525-F61A-7D45-7C92-10775B063B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969244-58AA-E86A-9FB0-40D17DCCD2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A0FA8C-3BFA-4104-AC02-0EDAE94AB61F}" type="datetimeFigureOut">
              <a:rPr lang="en-GB" smtClean="0"/>
              <a:t>23/01/2024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E1DC8E-D0F1-620D-721E-D91C5BF4AA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6BA5CF-0C7C-EFCF-3FE2-C29251A5C2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119A8D-3E76-4C69-9C8F-D472B329A3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1404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flippinpain.co.uk/" TargetMode="External"/><Relationship Id="rId13" Type="http://schemas.openxmlformats.org/officeDocument/2006/relationships/hyperlink" Target="https://www.nhs.uk/better-health/get-active/#xfEeV0FM3W4X%20o5gM.97" TargetMode="External"/><Relationship Id="rId3" Type="http://schemas.openxmlformats.org/officeDocument/2006/relationships/hyperlink" Target="https://www.hpft-iapt.nhs.uk/" TargetMode="External"/><Relationship Id="rId7" Type="http://schemas.openxmlformats.org/officeDocument/2006/relationships/hyperlink" Target="https://assets.publishing.service.gov.uk/media/5f6a078ed3bf7f7238f23100/Opioid-patient-safety-information-leaflet-v2-Aug2021.pdf" TargetMode="External"/><Relationship Id="rId12" Type="http://schemas.openxmlformats.org/officeDocument/2006/relationships/hyperlink" Target="https://www.headspace.com/headspace-meditation-app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livewellwithpain.co.uk/ten-footsteps-programme/" TargetMode="External"/><Relationship Id="rId11" Type="http://schemas.openxmlformats.org/officeDocument/2006/relationships/hyperlink" Target="https://www.youtube.com/watch?v=I6402QJp52M" TargetMode="External"/><Relationship Id="rId5" Type="http://schemas.openxmlformats.org/officeDocument/2006/relationships/hyperlink" Target="https://www.fpm.ac.uk/sites/fpm/files/documents/2019-09/FPM-OA-taking-opioids.pdf" TargetMode="External"/><Relationship Id="rId10" Type="http://schemas.openxmlformats.org/officeDocument/2006/relationships/hyperlink" Target="https://www.youtube.com/watch?v=XiCrniLQGYc" TargetMode="External"/><Relationship Id="rId4" Type="http://schemas.openxmlformats.org/officeDocument/2006/relationships/hyperlink" Target="https://fpm.ac.uk/sites/fpm/files/documents/2019-08/FPM-Driving-and-Pain-patient-information.pdf" TargetMode="External"/><Relationship Id="rId9" Type="http://schemas.openxmlformats.org/officeDocument/2006/relationships/hyperlink" Target="https://www.paintoolkit.org/resources/patient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9" name="Picture 1">
            <a:extLst>
              <a:ext uri="{FF2B5EF4-FFF2-40B4-BE49-F238E27FC236}">
                <a16:creationId xmlns:a16="http://schemas.microsoft.com/office/drawing/2014/main" id="{D3DEB11A-C5C2-2926-98FE-0BB71B6339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3652" y="693214"/>
            <a:ext cx="5655076" cy="3847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2">
            <a:extLst>
              <a:ext uri="{FF2B5EF4-FFF2-40B4-BE49-F238E27FC236}">
                <a16:creationId xmlns:a16="http://schemas.microsoft.com/office/drawing/2014/main" id="{E0730690-447A-B116-C2F2-CE61BC5249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1595437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2" name="Rectangle 13">
            <a:extLst>
              <a:ext uri="{FF2B5EF4-FFF2-40B4-BE49-F238E27FC236}">
                <a16:creationId xmlns:a16="http://schemas.microsoft.com/office/drawing/2014/main" id="{7E48CBC5-E96C-09D6-0075-ECFDD5E3EF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309" y="1209585"/>
            <a:ext cx="5144070" cy="46782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S &amp; W Herts - </a:t>
            </a:r>
            <a:r>
              <a:rPr lang="en-GB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Services available in South and West Hertfordshire that can help support people living with chronic pain.</a:t>
            </a:r>
          </a:p>
          <a:p>
            <a:endParaRPr kumimoji="0" lang="en-GB" altLang="en-US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kumimoji="0" lang="en-GB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Connect health chronic pain service</a:t>
            </a:r>
            <a:r>
              <a:rPr kumimoji="0" lang="en-GB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altLang="en-US" sz="1200" b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</a:p>
          <a:p>
            <a:r>
              <a:rPr lang="en-GB" altLang="en-US" sz="11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Based on ACT Model – Acceptance Commitment Therapy</a:t>
            </a:r>
            <a:endParaRPr kumimoji="0" lang="en-GB" altLang="en-US" sz="11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GB" altLang="en-US" sz="1100" u="none" strike="noStrike" cap="none" normalizeH="0" baseline="0" dirty="0">
                <a:ln>
                  <a:noFill/>
                </a:ln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Bio-psychosocial model to cope and live better with chronic/ persistent pain</a:t>
            </a:r>
            <a:endParaRPr kumimoji="0" lang="en-GB" altLang="en-US" sz="1100" u="none" strike="noStrike" cap="none" normalizeH="0" baseline="0" dirty="0">
              <a:ln>
                <a:noFill/>
              </a:ln>
              <a:effectLst/>
              <a:latin typeface="+mn-lt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GB" altLang="en-US" sz="1100" u="none" strike="noStrike" cap="none" normalizeH="0" baseline="0" dirty="0">
                <a:ln>
                  <a:noFill/>
                </a:ln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Group work and 1:1 options</a:t>
            </a:r>
            <a:endParaRPr kumimoji="0" lang="en-GB" altLang="en-US" sz="1100" u="none" strike="noStrike" cap="none" normalizeH="0" baseline="0" dirty="0">
              <a:ln>
                <a:noFill/>
              </a:ln>
              <a:effectLst/>
              <a:latin typeface="+mn-lt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GB" altLang="en-US" sz="1100" u="none" strike="noStrike" cap="none" normalizeH="0" baseline="0" dirty="0">
                <a:ln>
                  <a:noFill/>
                </a:ln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Face to face and virtual options</a:t>
            </a:r>
            <a:endParaRPr kumimoji="0" lang="en-GB" altLang="en-US" sz="1100" u="none" strike="noStrike" cap="none" normalizeH="0" baseline="0" dirty="0">
              <a:ln>
                <a:noFill/>
              </a:ln>
              <a:effectLst/>
              <a:latin typeface="+mn-lt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GB" altLang="en-US" sz="1100" u="none" strike="noStrike" cap="none" normalizeH="0" baseline="0" dirty="0">
                <a:ln>
                  <a:noFill/>
                </a:ln>
                <a:effectLst/>
                <a:latin typeface="+mn-lt"/>
                <a:ea typeface="Calibri" panose="020F0502020204030204" pitchFamily="34" charset="0"/>
                <a:cs typeface="Arial" panose="020B0604020202020204" pitchFamily="34" charset="0"/>
              </a:rPr>
              <a:t>Multidisciplinary: Physios/Psychologists/Pain physician</a:t>
            </a:r>
            <a:endParaRPr kumimoji="0" lang="en-GB" altLang="en-US" sz="1100" u="none" strike="noStrike" cap="none" normalizeH="0" baseline="0" dirty="0">
              <a:ln>
                <a:noFill/>
              </a:ln>
              <a:effectLst/>
              <a:latin typeface="+mn-lt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en-GB" altLang="en-US" sz="1100" dirty="0">
                <a:latin typeface="+mn-lt"/>
                <a:cs typeface="Arial" panose="020B0604020202020204" pitchFamily="34" charset="0"/>
              </a:rPr>
              <a:t>Referrals can be accepted from Primary and secondary Care professionals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GB" altLang="en-US" sz="1100" b="1" u="none" strike="noStrike" cap="none" normalizeH="0" baseline="0" dirty="0">
              <a:ln>
                <a:noFill/>
              </a:ln>
              <a:effectLst/>
              <a:latin typeface="+mn-lt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100" b="1" i="0" u="none" strike="noStrike" cap="none" normalizeH="0" baseline="0" dirty="0">
              <a:ln>
                <a:noFill/>
              </a:ln>
              <a:effectLst/>
              <a:latin typeface="+mn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100" b="0" i="1" u="none" strike="noStrike" cap="none" normalizeH="0" baseline="0" dirty="0">
              <a:ln>
                <a:noFill/>
              </a:ln>
              <a:effectLst/>
              <a:latin typeface="+mn-lt"/>
              <a:cs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Talking therapy services (IAPT) - </a:t>
            </a: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Calibri" panose="020F0502020204030204" pitchFamily="34" charset="0"/>
              </a:rPr>
              <a:t>Provided by HPFT</a:t>
            </a: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Symptoms of mild to moderate depression/anxiety and chronic pain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en-US" altLang="en-US" sz="1100" dirty="0">
                <a:latin typeface="+mn-lt"/>
                <a:cs typeface="Calibri" panose="020F0502020204030204" pitchFamily="34" charset="0"/>
              </a:rPr>
              <a:t>Patients who are high risk or have severe depression and/or anxiety should be referred to the Adult Community Mental Health services.</a:t>
            </a: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CBT approach/pacing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en-US" altLang="en-US" sz="1100" dirty="0">
                <a:latin typeface="+mn-lt"/>
              </a:rPr>
              <a:t>Patients are able to self-refer via the website or be referred by GP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Patients must be registered with a Hertfordshire or Mid Essex GP –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List of GPs provided on Website - </a:t>
            </a:r>
            <a:r>
              <a:rPr lang="en-GB" sz="1100" dirty="0">
                <a:latin typeface="+mn-lt"/>
                <a:hlinkClick r:id="rId3"/>
              </a:rPr>
              <a:t>Homepage | HPFT IAPT Services (hpft-iapt.nhs.uk)</a:t>
            </a:r>
            <a:endParaRPr kumimoji="0" lang="en-US" altLang="en-US" sz="11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800" b="0" i="1" u="none" strike="noStrike" cap="none" normalizeH="0" baseline="0" dirty="0">
              <a:ln>
                <a:noFill/>
              </a:ln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Rectangle 16">
            <a:extLst>
              <a:ext uri="{FF2B5EF4-FFF2-40B4-BE49-F238E27FC236}">
                <a16:creationId xmlns:a16="http://schemas.microsoft.com/office/drawing/2014/main" id="{2174F2C8-CE46-FDDD-CE4D-C01668589E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250983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GB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endParaRPr kumimoji="0" lang="en-GB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822B19A-CFC6-CE5B-40C8-C92DB93A62B3}"/>
              </a:ext>
            </a:extLst>
          </p:cNvPr>
          <p:cNvSpPr txBox="1"/>
          <p:nvPr/>
        </p:nvSpPr>
        <p:spPr>
          <a:xfrm>
            <a:off x="6096000" y="843081"/>
            <a:ext cx="20152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/>
              <a:t>Referral Pathway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EB479DA-7F6D-6021-CF68-4EDA2F993B7D}"/>
              </a:ext>
            </a:extLst>
          </p:cNvPr>
          <p:cNvSpPr txBox="1"/>
          <p:nvPr/>
        </p:nvSpPr>
        <p:spPr>
          <a:xfrm>
            <a:off x="5903652" y="4379249"/>
            <a:ext cx="4839270" cy="24006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Self-help resources</a:t>
            </a:r>
            <a:endParaRPr lang="en-GB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1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Leaflets: </a:t>
            </a:r>
            <a:endParaRPr lang="en-GB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 </a:t>
            </a:r>
            <a:r>
              <a:rPr lang="en-GB" sz="10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Driving and Pain information leaflet</a:t>
            </a:r>
            <a:r>
              <a:rPr lang="en-GB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Faculty of Pain Medicine </a:t>
            </a:r>
          </a:p>
          <a:p>
            <a:r>
              <a:rPr lang="en-GB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 </a:t>
            </a:r>
            <a:r>
              <a:rPr lang="en-GB" sz="10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Taking Opioids for Pain leaflet,</a:t>
            </a:r>
            <a:r>
              <a:rPr lang="en-GB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Faculty of Pain Medicine </a:t>
            </a:r>
          </a:p>
          <a:p>
            <a:r>
              <a:rPr lang="en-GB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 </a:t>
            </a:r>
            <a:r>
              <a:rPr lang="en-GB" sz="10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Ten Footsteps programme - Live Well with Pain</a:t>
            </a:r>
            <a:endParaRPr lang="en-GB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 </a:t>
            </a:r>
            <a:r>
              <a:rPr lang="en-GB" sz="10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7"/>
              </a:rPr>
              <a:t>Medicines and their risk of addiction leaflet,</a:t>
            </a:r>
            <a:r>
              <a:rPr lang="en-GB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MHRA </a:t>
            </a:r>
          </a:p>
          <a:p>
            <a:r>
              <a:rPr lang="en-GB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 </a:t>
            </a:r>
            <a:r>
              <a:rPr lang="en-GB" sz="10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8"/>
              </a:rPr>
              <a:t>Flippin’ Pain on-line resources</a:t>
            </a:r>
            <a:r>
              <a:rPr lang="en-GB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r>
              <a:rPr lang="en-GB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 </a:t>
            </a:r>
            <a:r>
              <a:rPr lang="en-GB" sz="10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9"/>
              </a:rPr>
              <a:t>The Pain Toolkit</a:t>
            </a:r>
            <a:r>
              <a:rPr lang="en-GB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online resource with guidance on managing pain. NB some content requires payment </a:t>
            </a:r>
          </a:p>
          <a:p>
            <a:r>
              <a:rPr lang="en-GB" sz="1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World Health Organisation Animated Videos: </a:t>
            </a:r>
            <a:endParaRPr lang="en-GB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 Depression: </a:t>
            </a:r>
            <a:r>
              <a:rPr lang="en-GB" sz="10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10"/>
              </a:rPr>
              <a:t>https://www.youtube.com/watch?v=XiCrniLQGYc</a:t>
            </a:r>
            <a:r>
              <a:rPr lang="en-GB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r>
              <a:rPr lang="en-GB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 Stress: </a:t>
            </a:r>
            <a:r>
              <a:rPr lang="en-GB" sz="10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11"/>
              </a:rPr>
              <a:t>https://www.youtube.com/watch?v=I6402QJp52M</a:t>
            </a:r>
            <a:r>
              <a:rPr lang="en-GB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r>
              <a:rPr lang="en-GB" sz="1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Apps available on Google Play and the Apple Store: </a:t>
            </a:r>
            <a:endParaRPr lang="en-GB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 Mindfulness : </a:t>
            </a:r>
            <a:r>
              <a:rPr lang="en-GB" sz="10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12"/>
              </a:rPr>
              <a:t>Headspace</a:t>
            </a:r>
            <a:endParaRPr lang="en-GB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 Active Walking: </a:t>
            </a:r>
            <a:r>
              <a:rPr lang="en-GB" sz="10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13"/>
              </a:rPr>
              <a:t>Get active – NHS resources</a:t>
            </a:r>
            <a:endParaRPr lang="en-GB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24058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303</Words>
  <Application>Microsoft Office PowerPoint</Application>
  <PresentationFormat>Widescreen</PresentationFormat>
  <Paragraphs>38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OATES, Michelle (NHS HERTFORDSHIRE AND WEST ESSEX ICB - 06K)</dc:creator>
  <cp:lastModifiedBy>KENNY, Angela (NHS HERTFORDSHIRE AND WEST ESSEX ICB - 07H)</cp:lastModifiedBy>
  <cp:revision>9</cp:revision>
  <dcterms:created xsi:type="dcterms:W3CDTF">2023-02-13T09:45:44Z</dcterms:created>
  <dcterms:modified xsi:type="dcterms:W3CDTF">2024-01-23T18:04:39Z</dcterms:modified>
</cp:coreProperties>
</file>