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3" d="100"/>
          <a:sy n="93" d="100"/>
        </p:scale>
        <p:origin x="96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21DED-2691-2724-ECE4-D584CF2B8A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48E25A-244D-93F1-DF04-5DE63FD6B0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32A4E8-FED3-9782-8B14-94C74DBF3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B8118-4B95-4C8D-8F2D-8BA6958DBD98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1F9FAD-7086-FE47-883F-F8F90F546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E103FB-1AC7-B02D-740A-6E9BC9FA0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F3E53-B155-4AC0-A7BF-D662DEBBCA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9922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FB458D-1ABF-2DD6-6E1A-4FEB6DDA3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4DFAE5-1744-59EA-D44A-3D34CFAE8D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E0DBFF-4B07-B5CA-E3A0-69E08C188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B8118-4B95-4C8D-8F2D-8BA6958DBD98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E9A0EE-5352-FA76-8281-FE1CE29AA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7F398A-E58F-FA47-E334-EF9513CEB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F3E53-B155-4AC0-A7BF-D662DEBBCA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8564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AA8B56-BF07-49B5-B2FC-712093EE1C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5689A8-BA0B-BF1E-B570-9F0D29F207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9C53BD-4CD7-0529-3A25-FB7D1B0EB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B8118-4B95-4C8D-8F2D-8BA6958DBD98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894FD9-A674-5DA9-0840-BC1E7E6A6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AABA71-245C-3CF6-1155-5A7522851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F3E53-B155-4AC0-A7BF-D662DEBBCA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820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C3506-B1E3-4B6E-5C04-DA10CCBA7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9E46F9-2717-C089-3B54-C5905D026E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60095C-EC71-2E82-466B-611B0E062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B8118-4B95-4C8D-8F2D-8BA6958DBD98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131C28-F49C-7B79-FCD0-9219B5509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803ADF-A91E-21FC-6DCE-73CB34775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F3E53-B155-4AC0-A7BF-D662DEBBCA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3652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55032-888F-2C87-0605-F0786273F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E40301-6011-3272-C0CD-ACA7AF1AAC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AA15AE-44C9-5C09-8A66-D73BB5BE3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B8118-4B95-4C8D-8F2D-8BA6958DBD98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19D151-37D9-A9BD-638E-3C51D1767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B63F55-8B9C-652A-93B5-C136B7020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F3E53-B155-4AC0-A7BF-D662DEBBCA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1669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3BFD8-9BB6-3897-9D24-C02F3008B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1E958-6332-2E31-3A31-1A2F6460C7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9B1D25-5D15-7B19-8F0B-CC422E5BA9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AD24B2-9FCA-3CE3-E67E-F87018B38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B8118-4B95-4C8D-8F2D-8BA6958DBD98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47D2AE-38BE-139E-6200-21A466541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47E4E9-CD68-6205-5AF4-FEFDF8754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F3E53-B155-4AC0-A7BF-D662DEBBCA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2769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D111B-6744-E023-E71D-B722D68A7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8888E9-23FD-AF21-8BBC-98F2FB9CE6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7E5321-DC5F-C373-547F-240952DEC2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BF6A75-DC4A-D7C4-A411-9835B83771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B7DD50-7C4E-77C5-10AB-C9FB67A77E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C03D46-C0B9-ED84-B62F-5AA3713FD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B8118-4B95-4C8D-8F2D-8BA6958DBD98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66E2DD-D821-EE96-EA95-B871092EB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B79E70-883A-F80E-36A7-F012AE4FA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F3E53-B155-4AC0-A7BF-D662DEBBCA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016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C4748-3790-1E3F-B3CE-ABD39B980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1121FE-786B-AB82-83DF-0C170E73F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B8118-4B95-4C8D-8F2D-8BA6958DBD98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AC1DDC-3444-29A2-4DA8-EDED1053B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0B503A-F1B6-4125-1708-9E3577BB6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F3E53-B155-4AC0-A7BF-D662DEBBCA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4324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72F382-69BD-A147-144C-EC9CCB8B2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B8118-4B95-4C8D-8F2D-8BA6958DBD98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C38D85-946C-F91A-84F6-F4481D762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15B5A0-C77D-561A-BEA5-9827F7D7E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F3E53-B155-4AC0-A7BF-D662DEBBCA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06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C7D453-CB5E-66F5-3260-C7F5B0EF7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2A274-A2B7-0467-8310-B0CDC07AE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D37CAB-C033-EEBB-AEAF-7777A839B5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2B4333-5F4A-A59D-8BCC-A42FB1A77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B8118-4B95-4C8D-8F2D-8BA6958DBD98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DD4F73-A18A-00F0-62BA-6B48DD5A6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10A65C-95DF-BE0D-1EB3-A2D38CCD1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F3E53-B155-4AC0-A7BF-D662DEBBCA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9997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F53F9-39EA-DA95-AA1B-F555BD3B9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EDD0A4-BB5D-E2B9-33EA-57B5B15861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6FA318-3B58-99EB-7F55-9A8FBBBF7C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6594CE-A4E0-867E-A799-558FC4A65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B8118-4B95-4C8D-8F2D-8BA6958DBD98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125938-7D5E-F55C-22AC-1D8FE9332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5C48A7-78A3-95D4-4E9B-88FA5C649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F3E53-B155-4AC0-A7BF-D662DEBBCA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8704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FE999C-A206-7A57-7828-731EA37AD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289E3F-A747-08DD-8D87-5F81547AB0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159FDF-E92B-94E7-A442-FC806A5218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B8118-4B95-4C8D-8F2D-8BA6958DBD98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FFA99C-434D-9630-4908-C3AA2950B6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B19E03-D651-0B05-3165-6555A3E28F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F3E53-B155-4AC0-A7BF-D662DEBBCA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3062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gbr01.safelinks.protection.outlook.com/?url=https%3A%2F%2Fwww.youtube.com%2Fwatch%3Fv%3DPz93FhUQg1c&amp;data=05%7C01%7Cmichelle.oates5%40nhs.net%7Cfbf9ae04a6fb48a243e708dace216431%7C37c354b285b047f5b22207b48d774ee3%7C0%7C0%7C638048940072800988%7CUnknown%7CTWFpbGZsb3d8eyJWIjoiMC4wLjAwMDAiLCJQIjoiV2luMzIiLCJBTiI6Ik1haWwiLCJXVCI6Mn0%3D%7C3000%7C%7C%7C&amp;sdata=QpYsOMKoV6KJdxicXhAczTNBcKjMT3A9jb%2F0t4%2Bn5EY%3D&amp;reserved=0" TargetMode="External"/><Relationship Id="rId2" Type="http://schemas.openxmlformats.org/officeDocument/2006/relationships/hyperlink" Target="https://www.flippinpain.co.uk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newleafcollege.co.uk/" TargetMode="External"/><Relationship Id="rId5" Type="http://schemas.openxmlformats.org/officeDocument/2006/relationships/hyperlink" Target="https://www.hpft-iapt.nhs.uk/" TargetMode="External"/><Relationship Id="rId4" Type="http://schemas.openxmlformats.org/officeDocument/2006/relationships/hyperlink" Target="https://www.hct.nhs.uk/our-services/chronic-fatigue-syndrome-chronic-pain-self-management-servic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7A21D1A-CB77-4D21-B7C2-925DCB7DCA98}"/>
              </a:ext>
            </a:extLst>
          </p:cNvPr>
          <p:cNvSpPr txBox="1"/>
          <p:nvPr/>
        </p:nvSpPr>
        <p:spPr>
          <a:xfrm>
            <a:off x="278134" y="269569"/>
            <a:ext cx="4898255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 b="1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East and North Hertfordshire – Pain Management Service ( East and North Herts Trust ENHT and Hertfordshire Community NHS Trust HCT )</a:t>
            </a:r>
            <a:endParaRPr lang="en-GB" sz="1200" b="1" dirty="0">
              <a:solidFill>
                <a:schemeClr val="accent5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GB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GB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ENH</a:t>
            </a:r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Trust S</a:t>
            </a:r>
            <a:r>
              <a:rPr lang="en-GB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pinal and Orthopaedic chronic pain service</a:t>
            </a:r>
            <a:endParaRPr lang="en-GB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Clinics aimed at diagnosing and treating a variety of MSK conditions</a:t>
            </a:r>
            <a:endParaRPr lang="en-GB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If no medically treatable cause, employs self-management strategies, education, including physical and psychological therapies</a:t>
            </a:r>
            <a:endParaRPr lang="en-GB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Referral via</a:t>
            </a:r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eRS</a:t>
            </a:r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via HCT MSK CATS (previously MSK Triage) referral pathway for MSK related pain </a:t>
            </a:r>
            <a:endParaRPr lang="en-GB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Referrals taken from all ENH GPs, Consultants</a:t>
            </a:r>
            <a:endParaRPr lang="en-GB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GB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GB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HCT ACTIVATE Service  (Biopsychosocial model for persistent pain and CFS)</a:t>
            </a:r>
            <a:endParaRPr lang="en-GB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Self-management multidisciplinary approach to living with pain</a:t>
            </a:r>
            <a:endParaRPr lang="en-GB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Treatment includes: sleep advice, pacing, stress management, mindfulness and relaxation, understanding persistent pain, graded exercise posture and body mechanics, addressing unhelpful thoughts and feelings.</a:t>
            </a:r>
            <a:endParaRPr lang="en-GB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Group work and 1:1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Face to face and Virtual options available</a:t>
            </a:r>
            <a:endParaRPr lang="en-GB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Multidisciplinary: clinical Psychologists, Physiotherapists, Occupational Therapists</a:t>
            </a:r>
            <a:endParaRPr lang="en-GB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Part of integrated MSK services</a:t>
            </a:r>
            <a:endParaRPr lang="en-GB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Refer via </a:t>
            </a:r>
            <a:r>
              <a:rPr lang="en-GB" sz="1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eRS</a:t>
            </a:r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Activate CFS &amp; Persistent Pain Self Management Service Hertfordshire Community NHS Trust RY4 </a:t>
            </a:r>
            <a:r>
              <a:rPr lang="en-GB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endParaRPr lang="en-GB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GB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GB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Talking therapy services (IAPT)</a:t>
            </a:r>
            <a:endParaRPr lang="en-GB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Mild to moderate symptoms of depression/anxiety and chronic pain</a:t>
            </a:r>
            <a:endParaRPr lang="en-GB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CBT approach/pacing</a:t>
            </a:r>
            <a:endParaRPr lang="en-GB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Excludes high risk and patients with severe depression and/or anxiety should be referred to the Adult Community Mental Health Services.</a:t>
            </a:r>
            <a:endParaRPr lang="en-GB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GB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GB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Self-help resources</a:t>
            </a:r>
          </a:p>
          <a:p>
            <a:r>
              <a:rPr lang="en-GB" sz="1000" dirty="0">
                <a:hlinkClick r:id="rId2"/>
              </a:rPr>
              <a:t>Home - Flippin' Pain (flippinpain.co.uk)</a:t>
            </a:r>
            <a:endParaRPr lang="en-GB" sz="1000" dirty="0"/>
          </a:p>
          <a:p>
            <a:pPr algn="l" fontAlgn="b"/>
            <a:r>
              <a:rPr lang="en-GB" sz="1000" b="0" i="0" u="sng" strike="noStrike" dirty="0">
                <a:solidFill>
                  <a:srgbClr val="0563C1"/>
                </a:solidFill>
                <a:effectLst/>
                <a:latin typeface="Calibri" panose="020F0502020204030204" pitchFamily="34" charset="0"/>
                <a:hlinkClick r:id="rId3"/>
              </a:rPr>
              <a:t>Pain Cycle – YouTube</a:t>
            </a:r>
            <a:endParaRPr lang="en-GB" sz="1000" b="0" i="0" u="sng" strike="noStrike" dirty="0">
              <a:solidFill>
                <a:srgbClr val="0563C1"/>
              </a:solidFill>
              <a:effectLst/>
              <a:latin typeface="Calibri" panose="020F0502020204030204" pitchFamily="34" charset="0"/>
            </a:endParaRPr>
          </a:p>
          <a:p>
            <a:pPr algn="l" fontAlgn="b"/>
            <a:r>
              <a:rPr lang="en-GB" sz="1000" dirty="0">
                <a:hlinkClick r:id="rId4"/>
              </a:rPr>
              <a:t>Chronic Fatigue Syndrome &amp; Chronic Pain Self-Management Service | Hertfordshire Community NHS Trust (hct.nhs.uk)</a:t>
            </a:r>
            <a:endParaRPr lang="en-GB" sz="1000" dirty="0"/>
          </a:p>
          <a:p>
            <a:pPr algn="l" fontAlgn="b"/>
            <a:r>
              <a:rPr lang="en-GB" sz="1000" dirty="0">
                <a:hlinkClick r:id="rId5"/>
              </a:rPr>
              <a:t>Homepage | HPFT IAPT Services (hpft-iapt.nhs.uk)</a:t>
            </a:r>
            <a:endParaRPr lang="en-GB" sz="1000" b="0" i="0" u="sng" strike="noStrike" dirty="0">
              <a:solidFill>
                <a:srgbClr val="0563C1"/>
              </a:solidFill>
              <a:effectLst/>
              <a:latin typeface="Calibri" panose="020F0502020204030204" pitchFamily="34" charset="0"/>
            </a:endParaRPr>
          </a:p>
          <a:p>
            <a:r>
              <a:rPr lang="en-GB" sz="1000" dirty="0">
                <a:hlinkClick r:id="rId6"/>
              </a:rPr>
              <a:t>Free courses about mental health, wellbeing and recovery (newleafcollege.co.uk)</a:t>
            </a:r>
            <a:endParaRPr lang="en-GB" sz="1000" dirty="0"/>
          </a:p>
          <a:p>
            <a:endParaRPr lang="en-GB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GB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589BFED-39A4-EA96-F466-34E59A16143F}"/>
              </a:ext>
            </a:extLst>
          </p:cNvPr>
          <p:cNvSpPr/>
          <p:nvPr/>
        </p:nvSpPr>
        <p:spPr>
          <a:xfrm>
            <a:off x="5379865" y="3546899"/>
            <a:ext cx="1056443" cy="3994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GP Referral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849B540-C2F4-97CB-5028-400CFE255930}"/>
              </a:ext>
            </a:extLst>
          </p:cNvPr>
          <p:cNvSpPr/>
          <p:nvPr/>
        </p:nvSpPr>
        <p:spPr>
          <a:xfrm>
            <a:off x="7075977" y="3106396"/>
            <a:ext cx="1860936" cy="12389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b="1" dirty="0"/>
              <a:t>CAT</a:t>
            </a:r>
            <a:r>
              <a:rPr lang="en-GB" sz="1100" dirty="0"/>
              <a:t> – </a:t>
            </a: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Clinical Assessment Team</a:t>
            </a:r>
          </a:p>
          <a:p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Will perform a full assessment of the patient and refer as appropriate including to pain clinic if it is felt the patient requires further investigation or back to the GP if necessary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F82D8C8-38EB-3782-F6D1-1EC166EEB115}"/>
              </a:ext>
            </a:extLst>
          </p:cNvPr>
          <p:cNvSpPr/>
          <p:nvPr/>
        </p:nvSpPr>
        <p:spPr>
          <a:xfrm>
            <a:off x="9360504" y="2448010"/>
            <a:ext cx="2419162" cy="9809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Activate</a:t>
            </a:r>
          </a:p>
          <a:p>
            <a:r>
              <a:rPr lang="en-GB" sz="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MDT self management  approach aimed at motivating and educating service users to manage their condition more effectively and utilises both individual and group based interventions. </a:t>
            </a:r>
          </a:p>
          <a:p>
            <a:pPr algn="ctr"/>
            <a:endParaRPr lang="en-GB" sz="11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D282D81-BEA8-D181-0FC2-324C0B212E01}"/>
              </a:ext>
            </a:extLst>
          </p:cNvPr>
          <p:cNvSpPr/>
          <p:nvPr/>
        </p:nvSpPr>
        <p:spPr>
          <a:xfrm>
            <a:off x="6973407" y="535900"/>
            <a:ext cx="2077374" cy="11031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/>
              <a:t>ENHT Spinal &amp; Orthopaedic pain service</a:t>
            </a:r>
          </a:p>
          <a:p>
            <a:r>
              <a:rPr lang="en-GB" sz="1000" dirty="0"/>
              <a:t>Nerve Blocks</a:t>
            </a:r>
          </a:p>
          <a:p>
            <a:r>
              <a:rPr lang="en-GB" sz="1000" dirty="0"/>
              <a:t>Epidural</a:t>
            </a:r>
          </a:p>
          <a:p>
            <a:r>
              <a:rPr lang="en-GB" sz="1000" dirty="0"/>
              <a:t>Denervation</a:t>
            </a:r>
          </a:p>
          <a:p>
            <a:r>
              <a:rPr lang="en-GB" sz="1000" dirty="0"/>
              <a:t>Pharmacological advise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8F02075-42AB-CC1B-600B-F2A859F98FE2}"/>
              </a:ext>
            </a:extLst>
          </p:cNvPr>
          <p:cNvCxnSpPr>
            <a:cxnSpLocks/>
          </p:cNvCxnSpPr>
          <p:nvPr/>
        </p:nvCxnSpPr>
        <p:spPr>
          <a:xfrm>
            <a:off x="6511674" y="3660629"/>
            <a:ext cx="48291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EB8CF1A7-65D1-0BD0-D657-721C3D22CD38}"/>
              </a:ext>
            </a:extLst>
          </p:cNvPr>
          <p:cNvCxnSpPr>
            <a:cxnSpLocks/>
          </p:cNvCxnSpPr>
          <p:nvPr/>
        </p:nvCxnSpPr>
        <p:spPr>
          <a:xfrm flipV="1">
            <a:off x="9051008" y="3660629"/>
            <a:ext cx="501567" cy="2840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8E65E244-9653-A51D-5265-5C22C880C065}"/>
              </a:ext>
            </a:extLst>
          </p:cNvPr>
          <p:cNvCxnSpPr>
            <a:cxnSpLocks/>
          </p:cNvCxnSpPr>
          <p:nvPr/>
        </p:nvCxnSpPr>
        <p:spPr>
          <a:xfrm>
            <a:off x="9050781" y="1781633"/>
            <a:ext cx="418275" cy="554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AB8F285B-6B87-797C-2AF6-3000D9159AD7}"/>
              </a:ext>
            </a:extLst>
          </p:cNvPr>
          <p:cNvCxnSpPr>
            <a:cxnSpLocks/>
          </p:cNvCxnSpPr>
          <p:nvPr/>
        </p:nvCxnSpPr>
        <p:spPr>
          <a:xfrm flipV="1">
            <a:off x="8000998" y="1781633"/>
            <a:ext cx="5447" cy="1066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F42D2343-7934-B93A-FCBC-5FC770106CF4}"/>
              </a:ext>
            </a:extLst>
          </p:cNvPr>
          <p:cNvSpPr/>
          <p:nvPr/>
        </p:nvSpPr>
        <p:spPr>
          <a:xfrm>
            <a:off x="6578350" y="5316066"/>
            <a:ext cx="1056444" cy="5282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MSK Physio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CDB6226-6591-2F69-DA47-6AAD9B610AA5}"/>
              </a:ext>
            </a:extLst>
          </p:cNvPr>
          <p:cNvSpPr/>
          <p:nvPr/>
        </p:nvSpPr>
        <p:spPr>
          <a:xfrm>
            <a:off x="9647547" y="4718215"/>
            <a:ext cx="2123241" cy="11957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b="1" dirty="0">
                <a:cs typeface="Arial" panose="020B0604020202020204" pitchFamily="34" charset="0"/>
              </a:rPr>
              <a:t>Talking Therapy Services IAPT – Improving Access to Psychological Therapy</a:t>
            </a:r>
          </a:p>
          <a:p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Provides management techniques for patient with mild to moderate depression and anxiety particularly for those patient with persistent pain</a:t>
            </a:r>
          </a:p>
          <a:p>
            <a:pPr algn="ctr"/>
            <a:endParaRPr lang="en-GB" sz="1000" b="1" dirty="0"/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8A32F6AE-B997-B46B-987D-71433966966C}"/>
              </a:ext>
            </a:extLst>
          </p:cNvPr>
          <p:cNvCxnSpPr>
            <a:cxnSpLocks/>
          </p:cNvCxnSpPr>
          <p:nvPr/>
        </p:nvCxnSpPr>
        <p:spPr>
          <a:xfrm flipV="1">
            <a:off x="6032797" y="1862820"/>
            <a:ext cx="892812" cy="14706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C5746CFE-76D0-2A12-533B-83316048C6FB}"/>
              </a:ext>
            </a:extLst>
          </p:cNvPr>
          <p:cNvCxnSpPr/>
          <p:nvPr/>
        </p:nvCxnSpPr>
        <p:spPr>
          <a:xfrm flipH="1">
            <a:off x="7224915" y="4523039"/>
            <a:ext cx="492743" cy="6164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6284D9E2-540A-11AF-AC08-4ADBEFC1AD90}"/>
              </a:ext>
            </a:extLst>
          </p:cNvPr>
          <p:cNvCxnSpPr>
            <a:cxnSpLocks/>
          </p:cNvCxnSpPr>
          <p:nvPr/>
        </p:nvCxnSpPr>
        <p:spPr>
          <a:xfrm>
            <a:off x="5968591" y="4103298"/>
            <a:ext cx="767339" cy="10361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E88C78CE-35B2-B339-5C82-91DC39188A9B}"/>
              </a:ext>
            </a:extLst>
          </p:cNvPr>
          <p:cNvCxnSpPr>
            <a:endCxn id="4" idx="3"/>
          </p:cNvCxnSpPr>
          <p:nvPr/>
        </p:nvCxnSpPr>
        <p:spPr>
          <a:xfrm flipH="1">
            <a:off x="6498454" y="3802664"/>
            <a:ext cx="47495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41632463-FB42-0D23-2DAA-745D1FBF4107}"/>
              </a:ext>
            </a:extLst>
          </p:cNvPr>
          <p:cNvCxnSpPr/>
          <p:nvPr/>
        </p:nvCxnSpPr>
        <p:spPr>
          <a:xfrm>
            <a:off x="10564427" y="3546899"/>
            <a:ext cx="0" cy="9761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33CB1B50-AC43-08F4-1577-F5D8C1FC6B74}"/>
              </a:ext>
            </a:extLst>
          </p:cNvPr>
          <p:cNvCxnSpPr>
            <a:cxnSpLocks/>
          </p:cNvCxnSpPr>
          <p:nvPr/>
        </p:nvCxnSpPr>
        <p:spPr>
          <a:xfrm flipV="1">
            <a:off x="7877175" y="5207892"/>
            <a:ext cx="1591881" cy="2880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78206683-D4B8-4A6F-EF3E-0381FC893386}"/>
              </a:ext>
            </a:extLst>
          </p:cNvPr>
          <p:cNvCxnSpPr>
            <a:cxnSpLocks/>
          </p:cNvCxnSpPr>
          <p:nvPr/>
        </p:nvCxnSpPr>
        <p:spPr>
          <a:xfrm flipH="1">
            <a:off x="7802714" y="1823680"/>
            <a:ext cx="23451" cy="10239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>
            <a:extLst>
              <a:ext uri="{FF2B5EF4-FFF2-40B4-BE49-F238E27FC236}">
                <a16:creationId xmlns:a16="http://schemas.microsoft.com/office/drawing/2014/main" id="{3C73045F-5C05-FCC4-E576-1914D894E647}"/>
              </a:ext>
            </a:extLst>
          </p:cNvPr>
          <p:cNvSpPr/>
          <p:nvPr/>
        </p:nvSpPr>
        <p:spPr>
          <a:xfrm>
            <a:off x="9539765" y="989853"/>
            <a:ext cx="1729427" cy="98098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b="1" dirty="0"/>
              <a:t>Weekly MDT</a:t>
            </a:r>
          </a:p>
          <a:p>
            <a:r>
              <a:rPr lang="en-GB" sz="800" dirty="0"/>
              <a:t>Orthopaedics</a:t>
            </a:r>
          </a:p>
          <a:p>
            <a:r>
              <a:rPr lang="en-GB" sz="800" dirty="0"/>
              <a:t>HCT MSK</a:t>
            </a:r>
          </a:p>
          <a:p>
            <a:r>
              <a:rPr lang="en-GB" sz="800" dirty="0"/>
              <a:t>ENHT Pain Management Service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3D2D24B-7E8C-1CFE-246F-689A08739041}"/>
              </a:ext>
            </a:extLst>
          </p:cNvPr>
          <p:cNvSpPr txBox="1"/>
          <p:nvPr/>
        </p:nvSpPr>
        <p:spPr>
          <a:xfrm>
            <a:off x="7144254" y="156823"/>
            <a:ext cx="14658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Referral Pathway</a:t>
            </a:r>
          </a:p>
        </p:txBody>
      </p:sp>
    </p:spTree>
    <p:extLst>
      <p:ext uri="{BB962C8B-B14F-4D97-AF65-F5344CB8AC3E}">
        <p14:creationId xmlns:p14="http://schemas.microsoft.com/office/powerpoint/2010/main" val="2461435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416</Words>
  <Application>Microsoft Office PowerPoint</Application>
  <PresentationFormat>Widescreen</PresentationFormat>
  <Paragraphs>48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Symbol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OATES, Michelle (NHS HERTFORDSHIRE AND WEST ESSEX ICB - 06K)</dc:creator>
  <cp:lastModifiedBy>KENNY, Angela (NHS HERTFORDSHIRE AND WEST ESSEX ICB - 07H)</cp:lastModifiedBy>
  <cp:revision>8</cp:revision>
  <dcterms:created xsi:type="dcterms:W3CDTF">2023-02-13T12:43:02Z</dcterms:created>
  <dcterms:modified xsi:type="dcterms:W3CDTF">2024-01-23T18:03:03Z</dcterms:modified>
</cp:coreProperties>
</file>